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74" r:id="rId4"/>
    <p:sldId id="269" r:id="rId5"/>
    <p:sldId id="270" r:id="rId6"/>
    <p:sldId id="275" r:id="rId7"/>
    <p:sldId id="271" r:id="rId8"/>
    <p:sldId id="272" r:id="rId9"/>
    <p:sldId id="273" r:id="rId1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B9D35"/>
    <a:srgbClr val="2CAA32"/>
    <a:srgbClr val="CC0000"/>
    <a:srgbClr val="FB2342"/>
    <a:srgbClr val="82CD50"/>
    <a:srgbClr val="78C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8166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951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593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003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5986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74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056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2219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19897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23810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1323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31F88E-5219-4566-8B57-5901742DC9B4}" type="datetimeFigureOut">
              <a:rPr lang="ru-RU" smtClean="0"/>
              <a:pPr/>
              <a:t>29.03.2017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4EE7F0-B022-4EF6-A86B-C2FB1E21DF2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199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microsoft.com/office/2007/relationships/hdphoto" Target="../media/hdphoto2.wdp"/><Relationship Id="rId4" Type="http://schemas.openxmlformats.org/officeDocument/2006/relationships/image" Target="../media/image3.png"/><Relationship Id="rId9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1620837"/>
          </a:xfrm>
        </p:spPr>
        <p:txBody>
          <a:bodyPr>
            <a:normAutofit/>
          </a:bodyPr>
          <a:lstStyle/>
          <a:p>
            <a:r>
              <a:rPr lang="ru-RU" b="1" dirty="0"/>
              <a:t>Наш дом – Земля!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1908" y="3213219"/>
            <a:ext cx="9144000" cy="3644781"/>
          </a:xfrm>
        </p:spPr>
        <p:txBody>
          <a:bodyPr/>
          <a:lstStyle/>
          <a:p>
            <a:r>
              <a:rPr lang="ru-RU" sz="3600" b="1" dirty="0"/>
              <a:t>Комплексное занятие </a:t>
            </a:r>
          </a:p>
          <a:p>
            <a:r>
              <a:rPr lang="ru-RU" sz="3600" b="1" dirty="0"/>
              <a:t>для детей старшей логопедической группы</a:t>
            </a:r>
          </a:p>
          <a:p>
            <a:pPr algn="r"/>
            <a:r>
              <a:rPr lang="ru-RU" dirty="0"/>
              <a:t>Исполнители:</a:t>
            </a:r>
          </a:p>
          <a:p>
            <a:pPr algn="r"/>
            <a:r>
              <a:rPr lang="ru-RU" dirty="0"/>
              <a:t> учитель-логопед Кушнарева Л.П.</a:t>
            </a:r>
          </a:p>
          <a:p>
            <a:pPr algn="r"/>
            <a:r>
              <a:rPr lang="ru-RU" dirty="0"/>
              <a:t>учитель-логопед </a:t>
            </a:r>
            <a:r>
              <a:rPr lang="ru-RU" dirty="0" err="1"/>
              <a:t>Хлебко</a:t>
            </a:r>
            <a:r>
              <a:rPr lang="ru-RU" dirty="0"/>
              <a:t> Л.В.</a:t>
            </a:r>
          </a:p>
          <a:p>
            <a:pPr algn="r"/>
            <a:r>
              <a:rPr lang="ru-RU" dirty="0"/>
              <a:t>МБ ДОУ № 292 г. </a:t>
            </a:r>
            <a:r>
              <a:rPr lang="ru-RU" dirty="0" err="1"/>
              <a:t>Ростова</a:t>
            </a:r>
            <a:r>
              <a:rPr lang="ru-RU" dirty="0"/>
              <a:t>-на-Дону</a:t>
            </a:r>
          </a:p>
        </p:txBody>
      </p:sp>
    </p:spTree>
    <p:extLst>
      <p:ext uri="{BB962C8B-B14F-4D97-AF65-F5344CB8AC3E}">
        <p14:creationId xmlns:p14="http://schemas.microsoft.com/office/powerpoint/2010/main" val="19626756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/>
            </a:gs>
            <a:gs pos="38000">
              <a:srgbClr val="92D050"/>
            </a:gs>
            <a:gs pos="74000">
              <a:srgbClr val="00B050"/>
            </a:gs>
            <a:gs pos="96000">
              <a:schemeClr val="accent2">
                <a:lumMod val="60000"/>
                <a:lumOff val="40000"/>
              </a:schemeClr>
            </a:gs>
            <a:gs pos="96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120295" y="195493"/>
            <a:ext cx="10515600" cy="5365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Игра «Классификация» .</a:t>
            </a:r>
            <a:endParaRPr lang="ru-RU" b="1" dirty="0"/>
          </a:p>
        </p:txBody>
      </p:sp>
      <p:grpSp>
        <p:nvGrpSpPr>
          <p:cNvPr id="31" name="Группа 30"/>
          <p:cNvGrpSpPr/>
          <p:nvPr/>
        </p:nvGrpSpPr>
        <p:grpSpPr>
          <a:xfrm>
            <a:off x="952167" y="787761"/>
            <a:ext cx="9660673" cy="1182570"/>
            <a:chOff x="952167" y="787761"/>
            <a:chExt cx="9660673" cy="1182570"/>
          </a:xfrm>
        </p:grpSpPr>
        <p:sp>
          <p:nvSpPr>
            <p:cNvPr id="18" name="Облако 17"/>
            <p:cNvSpPr/>
            <p:nvPr/>
          </p:nvSpPr>
          <p:spPr>
            <a:xfrm>
              <a:off x="5738393" y="880192"/>
              <a:ext cx="914400" cy="9144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26" name="Группа 25"/>
            <p:cNvGrpSpPr/>
            <p:nvPr/>
          </p:nvGrpSpPr>
          <p:grpSpPr>
            <a:xfrm>
              <a:off x="10105987" y="817701"/>
              <a:ext cx="506853" cy="1152630"/>
              <a:chOff x="9779088" y="863320"/>
              <a:chExt cx="506853" cy="1152630"/>
            </a:xfrm>
          </p:grpSpPr>
          <p:sp>
            <p:nvSpPr>
              <p:cNvPr id="20" name="Сердце 19"/>
              <p:cNvSpPr/>
              <p:nvPr/>
            </p:nvSpPr>
            <p:spPr>
              <a:xfrm rot="10800000">
                <a:off x="9912772" y="875652"/>
                <a:ext cx="193355" cy="468307"/>
              </a:xfrm>
              <a:prstGeom prst="hear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9" name="Часть круга 18"/>
              <p:cNvSpPr/>
              <p:nvPr/>
            </p:nvSpPr>
            <p:spPr>
              <a:xfrm rot="18876195">
                <a:off x="9778172" y="876091"/>
                <a:ext cx="520540" cy="494998"/>
              </a:xfrm>
              <a:prstGeom prst="pi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Прямоугольник 20"/>
              <p:cNvSpPr/>
              <p:nvPr/>
            </p:nvSpPr>
            <p:spPr>
              <a:xfrm flipH="1">
                <a:off x="10009449" y="1368836"/>
                <a:ext cx="45719" cy="647114"/>
              </a:xfrm>
              <a:prstGeom prst="rect">
                <a:avLst/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2" name="Месяц 21"/>
              <p:cNvSpPr/>
              <p:nvPr/>
            </p:nvSpPr>
            <p:spPr>
              <a:xfrm rot="16200000">
                <a:off x="9803708" y="1458071"/>
                <a:ext cx="457200" cy="506440"/>
              </a:xfrm>
              <a:prstGeom prst="moon">
                <a:avLst/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25" name="Группа 24"/>
            <p:cNvGrpSpPr/>
            <p:nvPr/>
          </p:nvGrpSpPr>
          <p:grpSpPr>
            <a:xfrm>
              <a:off x="952167" y="787761"/>
              <a:ext cx="534572" cy="915744"/>
              <a:chOff x="1012873" y="876436"/>
              <a:chExt cx="534572" cy="915744"/>
            </a:xfrm>
          </p:grpSpPr>
          <p:sp>
            <p:nvSpPr>
              <p:cNvPr id="17" name="Прямоугольник: скругленные углы 16"/>
              <p:cNvSpPr/>
              <p:nvPr/>
            </p:nvSpPr>
            <p:spPr>
              <a:xfrm>
                <a:off x="1216854" y="1482691"/>
                <a:ext cx="126609" cy="309489"/>
              </a:xfrm>
              <a:prstGeom prst="roundRect">
                <a:avLst/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" name="Равнобедренный треугольник 15"/>
              <p:cNvSpPr/>
              <p:nvPr/>
            </p:nvSpPr>
            <p:spPr>
              <a:xfrm>
                <a:off x="1012873" y="1125414"/>
                <a:ext cx="534572" cy="455752"/>
              </a:xfrm>
              <a:prstGeom prst="triangle">
                <a:avLst>
                  <a:gd name="adj" fmla="val 40716"/>
                </a:avLst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" name="Равнобедренный треугольник 1"/>
              <p:cNvSpPr/>
              <p:nvPr/>
            </p:nvSpPr>
            <p:spPr>
              <a:xfrm>
                <a:off x="1012873" y="876436"/>
                <a:ext cx="450166" cy="365760"/>
              </a:xfrm>
              <a:prstGeom prst="triangle">
                <a:avLst>
                  <a:gd name="adj" fmla="val 46966"/>
                </a:avLst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30" name="Группа 29"/>
          <p:cNvGrpSpPr/>
          <p:nvPr/>
        </p:nvGrpSpPr>
        <p:grpSpPr>
          <a:xfrm>
            <a:off x="3663589" y="1008430"/>
            <a:ext cx="4512028" cy="5081793"/>
            <a:chOff x="3663589" y="1008430"/>
            <a:chExt cx="4512028" cy="5081793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3663589" y="1045369"/>
              <a:ext cx="154745" cy="50448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8020872" y="1008430"/>
              <a:ext cx="154745" cy="50448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3" name="Рисунок 2" descr="C:\Users\МДОУ292\AppData\Local\Microsoft\Windows\INetCacheContent.Word\3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27" t="76719" r="33442" b="1249"/>
          <a:stretch/>
        </p:blipFill>
        <p:spPr bwMode="auto">
          <a:xfrm>
            <a:off x="625522" y="3173053"/>
            <a:ext cx="1362075" cy="13430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C:\Users\МДОУ292\AppData\Local\Microsoft\Windows\INetCacheContent.Word\3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478" t="50774" r="34290" b="26074"/>
          <a:stretch/>
        </p:blipFill>
        <p:spPr bwMode="auto">
          <a:xfrm>
            <a:off x="9763364" y="2565742"/>
            <a:ext cx="1316355" cy="13487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C:\Users\МДОУ292\AppData\Local\Microsoft\Windows\INetCacheContent.Word\3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167" t="2143" r="33488" b="75529"/>
          <a:stretch/>
        </p:blipFill>
        <p:spPr bwMode="auto">
          <a:xfrm>
            <a:off x="926654" y="4516078"/>
            <a:ext cx="1414780" cy="13601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 descr="C:\Users\МДОУ292\AppData\Local\Microsoft\Windows\INetCacheContent.Word\3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989" t="75352" r="50786" b="1134"/>
          <a:stretch/>
        </p:blipFill>
        <p:spPr bwMode="auto">
          <a:xfrm>
            <a:off x="5648438" y="4894614"/>
            <a:ext cx="1315720" cy="13817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 descr="C:\Users\МДОУ292\AppData\Local\Microsoft\Windows\INetCacheContent.Word\3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23" t="75357" r="1323"/>
          <a:stretch/>
        </p:blipFill>
        <p:spPr bwMode="auto">
          <a:xfrm>
            <a:off x="1459526" y="1559781"/>
            <a:ext cx="1363980" cy="13379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Рисунок 8" descr="C:\Users\dns\Desktop\птички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7" t="1151" r="53254" b="49381"/>
          <a:stretch/>
        </p:blipFill>
        <p:spPr bwMode="auto">
          <a:xfrm>
            <a:off x="5300361" y="2248756"/>
            <a:ext cx="1490980" cy="1297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dns\Desktop\птички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18" r="54621"/>
          <a:stretch/>
        </p:blipFill>
        <p:spPr bwMode="auto">
          <a:xfrm>
            <a:off x="2579043" y="4223402"/>
            <a:ext cx="1489710" cy="12807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Рисунок 10" descr="C:\Users\dns\Desktop\птички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93" r="4302" b="52445"/>
          <a:stretch/>
        </p:blipFill>
        <p:spPr bwMode="auto">
          <a:xfrm>
            <a:off x="4608351" y="3844565"/>
            <a:ext cx="1337945" cy="12611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2" name="Рисунок 11" descr="C:\Users\dns\Desktop\птички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7" t="52153" r="3760"/>
          <a:stretch/>
        </p:blipFill>
        <p:spPr bwMode="auto">
          <a:xfrm>
            <a:off x="6875563" y="4187365"/>
            <a:ext cx="1305560" cy="11607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C:\Users\МДОУ292\AppData\Local\Microsoft\Windows\INetCacheContent.Word\3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039" t="51428" r="17612" b="26250"/>
          <a:stretch/>
        </p:blipFill>
        <p:spPr bwMode="auto">
          <a:xfrm>
            <a:off x="7715195" y="2248756"/>
            <a:ext cx="1327785" cy="13595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МДОУ292\AppData\Local\Microsoft\Windows\INetCacheContent.Word\30.jpg"/>
          <p:cNvPicPr/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081" t="25893" r="50452" b="51071"/>
          <a:stretch/>
        </p:blipFill>
        <p:spPr bwMode="auto">
          <a:xfrm>
            <a:off x="10216848" y="4293802"/>
            <a:ext cx="1338580" cy="1403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 descr="C:\Users\МДОУ292\AppData\Local\Microsoft\Windows\INetCacheContent.Word\31.jpg"/>
          <p:cNvPicPr/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93" t="51491" r="68156" b="26253"/>
          <a:stretch/>
        </p:blipFill>
        <p:spPr bwMode="auto">
          <a:xfrm>
            <a:off x="3106701" y="2411458"/>
            <a:ext cx="1283970" cy="134937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631334" y="6001757"/>
            <a:ext cx="2475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животные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33872" y="5988177"/>
            <a:ext cx="2475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птицы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677318" y="6000498"/>
            <a:ext cx="27772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/>
              <a:t>насекомые</a:t>
            </a:r>
          </a:p>
        </p:txBody>
      </p:sp>
    </p:spTree>
    <p:extLst>
      <p:ext uri="{BB962C8B-B14F-4D97-AF65-F5344CB8AC3E}">
        <p14:creationId xmlns:p14="http://schemas.microsoft.com/office/powerpoint/2010/main" val="35688061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/>
            </a:gs>
            <a:gs pos="38000">
              <a:srgbClr val="92D050"/>
            </a:gs>
            <a:gs pos="74000">
              <a:srgbClr val="00B050"/>
            </a:gs>
            <a:gs pos="96000">
              <a:schemeClr val="accent2">
                <a:lumMod val="60000"/>
                <a:lumOff val="40000"/>
              </a:schemeClr>
            </a:gs>
            <a:gs pos="96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" name="Группа 61"/>
          <p:cNvGrpSpPr/>
          <p:nvPr/>
        </p:nvGrpSpPr>
        <p:grpSpPr>
          <a:xfrm>
            <a:off x="463492" y="195493"/>
            <a:ext cx="11429192" cy="6514150"/>
            <a:chOff x="463492" y="195493"/>
            <a:chExt cx="11429192" cy="6514150"/>
          </a:xfrm>
        </p:grpSpPr>
        <p:sp>
          <p:nvSpPr>
            <p:cNvPr id="2" name="Заголовок 3"/>
            <p:cNvSpPr txBox="1">
              <a:spLocks/>
            </p:cNvSpPr>
            <p:nvPr/>
          </p:nvSpPr>
          <p:spPr>
            <a:xfrm>
              <a:off x="1120295" y="195493"/>
              <a:ext cx="10515600" cy="536576"/>
            </a:xfrm>
            <a:prstGeom prst="rect">
              <a:avLst/>
            </a:prstGeom>
          </p:spPr>
          <p:txBody>
            <a:bodyPr>
              <a:normAutofit fontScale="90000" lnSpcReduction="2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ru-RU" b="1">
                  <a:ln w="9525">
                    <a:solidFill>
                      <a:schemeClr val="bg1"/>
                    </a:solidFill>
                    <a:prstDash val="solid"/>
                  </a:ln>
                  <a:effectLst>
                    <a:outerShdw blurRad="12700" dist="38100" dir="2700000" algn="tl" rotWithShape="0">
                      <a:schemeClr val="bg1">
                        <a:lumMod val="50000"/>
                      </a:schemeClr>
                    </a:outerShdw>
                  </a:effectLst>
                </a:rPr>
                <a:t>Игра «Классификация» .</a:t>
              </a:r>
              <a:endParaRPr lang="ru-RU" b="1" dirty="0"/>
            </a:p>
          </p:txBody>
        </p:sp>
        <p:sp>
          <p:nvSpPr>
            <p:cNvPr id="4" name="Облако 3"/>
            <p:cNvSpPr/>
            <p:nvPr/>
          </p:nvSpPr>
          <p:spPr>
            <a:xfrm>
              <a:off x="5738393" y="880192"/>
              <a:ext cx="914400" cy="914400"/>
            </a:xfrm>
            <a:prstGeom prst="cloud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5" name="Группа 4"/>
            <p:cNvGrpSpPr/>
            <p:nvPr/>
          </p:nvGrpSpPr>
          <p:grpSpPr>
            <a:xfrm>
              <a:off x="10105987" y="817701"/>
              <a:ext cx="506853" cy="1152630"/>
              <a:chOff x="9779088" y="863320"/>
              <a:chExt cx="506853" cy="1152630"/>
            </a:xfrm>
          </p:grpSpPr>
          <p:sp>
            <p:nvSpPr>
              <p:cNvPr id="10" name="Сердце 9"/>
              <p:cNvSpPr/>
              <p:nvPr/>
            </p:nvSpPr>
            <p:spPr>
              <a:xfrm rot="10800000">
                <a:off x="9912772" y="875652"/>
                <a:ext cx="193355" cy="468307"/>
              </a:xfrm>
              <a:prstGeom prst="heart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" name="Часть круга 10"/>
              <p:cNvSpPr/>
              <p:nvPr/>
            </p:nvSpPr>
            <p:spPr>
              <a:xfrm rot="18876195">
                <a:off x="9778172" y="876091"/>
                <a:ext cx="520540" cy="494998"/>
              </a:xfrm>
              <a:prstGeom prst="pi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2" name="Прямоугольник 11"/>
              <p:cNvSpPr/>
              <p:nvPr/>
            </p:nvSpPr>
            <p:spPr>
              <a:xfrm flipH="1">
                <a:off x="10009449" y="1368836"/>
                <a:ext cx="45719" cy="647114"/>
              </a:xfrm>
              <a:prstGeom prst="rect">
                <a:avLst/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3" name="Месяц 12"/>
              <p:cNvSpPr/>
              <p:nvPr/>
            </p:nvSpPr>
            <p:spPr>
              <a:xfrm rot="16200000">
                <a:off x="9803708" y="1458071"/>
                <a:ext cx="457200" cy="506440"/>
              </a:xfrm>
              <a:prstGeom prst="moon">
                <a:avLst/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grpSp>
          <p:nvGrpSpPr>
            <p:cNvPr id="6" name="Группа 5"/>
            <p:cNvGrpSpPr/>
            <p:nvPr/>
          </p:nvGrpSpPr>
          <p:grpSpPr>
            <a:xfrm>
              <a:off x="952167" y="787761"/>
              <a:ext cx="534572" cy="915744"/>
              <a:chOff x="1012873" y="876436"/>
              <a:chExt cx="534572" cy="915744"/>
            </a:xfrm>
          </p:grpSpPr>
          <p:sp>
            <p:nvSpPr>
              <p:cNvPr id="7" name="Прямоугольник: скругленные углы 6"/>
              <p:cNvSpPr/>
              <p:nvPr/>
            </p:nvSpPr>
            <p:spPr>
              <a:xfrm>
                <a:off x="1216854" y="1482691"/>
                <a:ext cx="126609" cy="309489"/>
              </a:xfrm>
              <a:prstGeom prst="roundRect">
                <a:avLst/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" name="Равнобедренный треугольник 7"/>
              <p:cNvSpPr/>
              <p:nvPr/>
            </p:nvSpPr>
            <p:spPr>
              <a:xfrm>
                <a:off x="1012873" y="1125414"/>
                <a:ext cx="534572" cy="455752"/>
              </a:xfrm>
              <a:prstGeom prst="triangle">
                <a:avLst>
                  <a:gd name="adj" fmla="val 40716"/>
                </a:avLst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9" name="Равнобедренный треугольник 8"/>
              <p:cNvSpPr/>
              <p:nvPr/>
            </p:nvSpPr>
            <p:spPr>
              <a:xfrm>
                <a:off x="1012873" y="876436"/>
                <a:ext cx="450166" cy="365760"/>
              </a:xfrm>
              <a:prstGeom prst="triangle">
                <a:avLst>
                  <a:gd name="adj" fmla="val 46966"/>
                </a:avLst>
              </a:prstGeom>
              <a:solidFill>
                <a:srgbClr val="2CAA32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3663589" y="1045369"/>
              <a:ext cx="154745" cy="50448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8020872" y="1008430"/>
              <a:ext cx="154745" cy="504485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7" name="Рисунок 16" descr="C:\Users\МДОУ292\AppData\Local\Microsoft\Windows\INetCacheContent.Word\30.jpg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27" t="76719" r="33442" b="1249"/>
            <a:stretch/>
          </p:blipFill>
          <p:spPr bwMode="auto">
            <a:xfrm>
              <a:off x="8667619" y="1908831"/>
              <a:ext cx="1362075" cy="134302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8" name="Рисунок 17" descr="C:\Users\МДОУ292\AppData\Local\Microsoft\Windows\INetCacheContent.Word\3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478" t="50774" r="34290" b="26074"/>
            <a:stretch/>
          </p:blipFill>
          <p:spPr bwMode="auto">
            <a:xfrm>
              <a:off x="2217504" y="953401"/>
              <a:ext cx="1316355" cy="13487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9" name="Рисунок 18" descr="C:\Users\МДОУ292\AppData\Local\Microsoft\Windows\INetCacheContent.Word\30.jpg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67" t="2143" r="33488" b="75529"/>
            <a:stretch/>
          </p:blipFill>
          <p:spPr bwMode="auto">
            <a:xfrm>
              <a:off x="2132798" y="3963641"/>
              <a:ext cx="1414780" cy="136017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0" name="Рисунок 19" descr="C:\Users\МДОУ292\AppData\Local\Microsoft\Windows\INetCacheContent.Word\3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989" t="75352" r="50786" b="1134"/>
            <a:stretch/>
          </p:blipFill>
          <p:spPr bwMode="auto">
            <a:xfrm>
              <a:off x="809112" y="4708463"/>
              <a:ext cx="1315720" cy="138176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1" name="Рисунок 20" descr="C:\Users\МДОУ292\AppData\Local\Microsoft\Windows\INetCacheContent.Word\30.jpg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123" t="75357" r="1323"/>
            <a:stretch/>
          </p:blipFill>
          <p:spPr bwMode="auto">
            <a:xfrm>
              <a:off x="548127" y="1919555"/>
              <a:ext cx="1363980" cy="133794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2" name="Рисунок 21" descr="C:\Users\dns\Desktop\птички.jpg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47" t="1151" r="53254" b="49381"/>
            <a:stretch/>
          </p:blipFill>
          <p:spPr bwMode="auto">
            <a:xfrm>
              <a:off x="6199166" y="2102030"/>
              <a:ext cx="1490980" cy="129794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3" name="Рисунок 22" descr="C:\Users\dns\Desktop\птички.jpg"/>
            <p:cNvPicPr/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618" r="54621"/>
            <a:stretch/>
          </p:blipFill>
          <p:spPr bwMode="auto">
            <a:xfrm>
              <a:off x="5847123" y="4134576"/>
              <a:ext cx="1489710" cy="128079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4" name="Рисунок 23" descr="C:\Users\dns\Desktop\птички.jpg"/>
            <p:cNvPicPr/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393" r="4302" b="52445"/>
            <a:stretch/>
          </p:blipFill>
          <p:spPr bwMode="auto">
            <a:xfrm>
              <a:off x="4422519" y="2546210"/>
              <a:ext cx="1337945" cy="126111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5" name="Рисунок 24" descr="C:\Users\dns\Desktop\птички.jpg"/>
            <p:cNvPicPr/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667" t="52153" r="3760"/>
            <a:stretch/>
          </p:blipFill>
          <p:spPr bwMode="auto">
            <a:xfrm>
              <a:off x="8934111" y="4045787"/>
              <a:ext cx="1305560" cy="116078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6" name="Рисунок 25" descr="C:\Users\МДОУ292\AppData\Local\Microsoft\Windows\INetCacheContent.Word\30.jpg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039" t="51428" r="17612" b="26250"/>
            <a:stretch/>
          </p:blipFill>
          <p:spPr bwMode="auto">
            <a:xfrm>
              <a:off x="1993784" y="2393569"/>
              <a:ext cx="1327785" cy="135953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7" name="Рисунок 26" descr="C:\Users\МДОУ292\AppData\Local\Microsoft\Windows\INetCacheContent.Word\30.jpg"/>
            <p:cNvPicPr/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81" t="25893" r="50452" b="51071"/>
            <a:stretch/>
          </p:blipFill>
          <p:spPr bwMode="auto">
            <a:xfrm>
              <a:off x="463492" y="3272386"/>
              <a:ext cx="1338580" cy="1403350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28" name="Рисунок 27" descr="C:\Users\МДОУ292\AppData\Local\Microsoft\Windows\INetCacheContent.Word\31.jpg"/>
            <p:cNvPicPr/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88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3" t="51491" r="68156" b="26253"/>
            <a:stretch/>
          </p:blipFill>
          <p:spPr bwMode="auto">
            <a:xfrm>
              <a:off x="10608714" y="2932585"/>
              <a:ext cx="1283970" cy="134937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631334" y="6001757"/>
              <a:ext cx="2475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/>
                <a:t>животные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833872" y="5988177"/>
              <a:ext cx="24753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/>
                <a:t>птицы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8677318" y="6000498"/>
              <a:ext cx="277721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4000" b="1" dirty="0"/>
                <a:t>насекомые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8896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/>
            </a:gs>
            <a:gs pos="38000">
              <a:srgbClr val="92D050"/>
            </a:gs>
            <a:gs pos="74000">
              <a:srgbClr val="00B050"/>
            </a:gs>
            <a:gs pos="96000">
              <a:schemeClr val="accent2">
                <a:lumMod val="60000"/>
                <a:lumOff val="40000"/>
              </a:schemeClr>
            </a:gs>
            <a:gs pos="96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Правила поведения на природе.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819377" y="1523093"/>
            <a:ext cx="10887755" cy="532891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Необходимо бережно относиться к животным.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5427245" y="2848656"/>
            <a:ext cx="2646460" cy="2840822"/>
            <a:chOff x="5078902" y="2953732"/>
            <a:chExt cx="2646460" cy="2840822"/>
          </a:xfrm>
        </p:grpSpPr>
        <p:sp>
          <p:nvSpPr>
            <p:cNvPr id="10" name="Арка 9"/>
            <p:cNvSpPr/>
            <p:nvPr/>
          </p:nvSpPr>
          <p:spPr>
            <a:xfrm rot="11478006">
              <a:off x="5365482" y="4410728"/>
              <a:ext cx="2178163" cy="1093144"/>
            </a:xfrm>
            <a:prstGeom prst="blockArc">
              <a:avLst>
                <a:gd name="adj1" fmla="val 11559762"/>
                <a:gd name="adj2" fmla="val 304078"/>
                <a:gd name="adj3" fmla="val 28891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Арка 10"/>
            <p:cNvSpPr/>
            <p:nvPr/>
          </p:nvSpPr>
          <p:spPr>
            <a:xfrm rot="11478006">
              <a:off x="5285054" y="4410729"/>
              <a:ext cx="2178163" cy="1093144"/>
            </a:xfrm>
            <a:prstGeom prst="blockArc">
              <a:avLst>
                <a:gd name="adj1" fmla="val 11559762"/>
                <a:gd name="adj2" fmla="val 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Арка 11"/>
            <p:cNvSpPr/>
            <p:nvPr/>
          </p:nvSpPr>
          <p:spPr>
            <a:xfrm rot="11478006">
              <a:off x="5078902" y="4396610"/>
              <a:ext cx="2178163" cy="1093144"/>
            </a:xfrm>
            <a:prstGeom prst="blockArc">
              <a:avLst>
                <a:gd name="adj1" fmla="val 11559762"/>
                <a:gd name="adj2" fmla="val 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Арка 12"/>
            <p:cNvSpPr/>
            <p:nvPr/>
          </p:nvSpPr>
          <p:spPr>
            <a:xfrm rot="11478006">
              <a:off x="5231302" y="4549010"/>
              <a:ext cx="2178163" cy="1093144"/>
            </a:xfrm>
            <a:prstGeom prst="blockArc">
              <a:avLst>
                <a:gd name="adj1" fmla="val 11559762"/>
                <a:gd name="adj2" fmla="val 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Арка 13"/>
            <p:cNvSpPr/>
            <p:nvPr/>
          </p:nvSpPr>
          <p:spPr>
            <a:xfrm rot="11478006">
              <a:off x="5383702" y="4701410"/>
              <a:ext cx="2178163" cy="1093144"/>
            </a:xfrm>
            <a:prstGeom prst="blockArc">
              <a:avLst>
                <a:gd name="adj1" fmla="val 11559762"/>
                <a:gd name="adj2" fmla="val 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Блок-схема: задержка 14"/>
            <p:cNvSpPr/>
            <p:nvPr/>
          </p:nvSpPr>
          <p:spPr>
            <a:xfrm rot="20269804">
              <a:off x="6832781" y="5023240"/>
              <a:ext cx="842787" cy="666646"/>
            </a:xfrm>
            <a:prstGeom prst="flowChartDelay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" name="Овал 1"/>
            <p:cNvSpPr/>
            <p:nvPr/>
          </p:nvSpPr>
          <p:spPr>
            <a:xfrm rot="1991976">
              <a:off x="5988464" y="4074633"/>
              <a:ext cx="261257" cy="105954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Овал 19"/>
            <p:cNvSpPr/>
            <p:nvPr/>
          </p:nvSpPr>
          <p:spPr>
            <a:xfrm rot="241556">
              <a:off x="6293092" y="4234593"/>
              <a:ext cx="238588" cy="858337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Овал 20"/>
            <p:cNvSpPr/>
            <p:nvPr/>
          </p:nvSpPr>
          <p:spPr>
            <a:xfrm rot="21328174">
              <a:off x="7231687" y="4250371"/>
              <a:ext cx="261257" cy="105954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Овал 21"/>
            <p:cNvSpPr/>
            <p:nvPr/>
          </p:nvSpPr>
          <p:spPr>
            <a:xfrm rot="1026233">
              <a:off x="6978431" y="4208454"/>
              <a:ext cx="261257" cy="105954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вал 22"/>
            <p:cNvSpPr/>
            <p:nvPr/>
          </p:nvSpPr>
          <p:spPr>
            <a:xfrm rot="5555154">
              <a:off x="6626376" y="3542555"/>
              <a:ext cx="631610" cy="1406731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Овал 23"/>
            <p:cNvSpPr/>
            <p:nvPr/>
          </p:nvSpPr>
          <p:spPr>
            <a:xfrm rot="19454769">
              <a:off x="6025033" y="3252353"/>
              <a:ext cx="261257" cy="105954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Овал 24"/>
            <p:cNvSpPr/>
            <p:nvPr/>
          </p:nvSpPr>
          <p:spPr>
            <a:xfrm rot="18949288" flipH="1">
              <a:off x="5173785" y="3471837"/>
              <a:ext cx="986361" cy="417023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Овал 25"/>
            <p:cNvSpPr/>
            <p:nvPr/>
          </p:nvSpPr>
          <p:spPr>
            <a:xfrm rot="19270450">
              <a:off x="7624558" y="4179192"/>
              <a:ext cx="100804" cy="409118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Овал 26"/>
            <p:cNvSpPr/>
            <p:nvPr/>
          </p:nvSpPr>
          <p:spPr>
            <a:xfrm rot="19270450">
              <a:off x="5835718" y="2953732"/>
              <a:ext cx="100804" cy="409118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Овал 27"/>
            <p:cNvSpPr/>
            <p:nvPr/>
          </p:nvSpPr>
          <p:spPr>
            <a:xfrm rot="19270450">
              <a:off x="5503719" y="3052583"/>
              <a:ext cx="100804" cy="409118"/>
            </a:xfrm>
            <a:prstGeom prst="ellipse">
              <a:avLst/>
            </a:prstGeom>
            <a:solidFill>
              <a:schemeClr val="accent2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Овал 28"/>
            <p:cNvSpPr/>
            <p:nvPr/>
          </p:nvSpPr>
          <p:spPr>
            <a:xfrm rot="18949288" flipH="1">
              <a:off x="5498403" y="3544479"/>
              <a:ext cx="137549" cy="121077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Овал 29"/>
            <p:cNvSpPr/>
            <p:nvPr/>
          </p:nvSpPr>
          <p:spPr>
            <a:xfrm rot="18949288" flipH="1">
              <a:off x="5749653" y="3522517"/>
              <a:ext cx="125985" cy="14196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121763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/>
            </a:gs>
            <a:gs pos="38000">
              <a:srgbClr val="92D050"/>
            </a:gs>
            <a:gs pos="74000">
              <a:srgbClr val="00B050"/>
            </a:gs>
            <a:gs pos="96000">
              <a:schemeClr val="accent2">
                <a:lumMod val="60000"/>
                <a:lumOff val="40000"/>
              </a:schemeClr>
            </a:gs>
            <a:gs pos="96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69143" y="280926"/>
            <a:ext cx="10515600" cy="830629"/>
          </a:xfrm>
        </p:spPr>
        <p:txBody>
          <a:bodyPr/>
          <a:lstStyle/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Игра «Подбери по цвету»</a:t>
            </a:r>
            <a:endParaRPr lang="ru-RU" b="1" dirty="0"/>
          </a:p>
        </p:txBody>
      </p:sp>
      <p:sp>
        <p:nvSpPr>
          <p:cNvPr id="32" name="Фигура, имеющая форму буквы L 31"/>
          <p:cNvSpPr/>
          <p:nvPr/>
        </p:nvSpPr>
        <p:spPr>
          <a:xfrm rot="10800000">
            <a:off x="1473592" y="5512392"/>
            <a:ext cx="1645920" cy="629003"/>
          </a:xfrm>
          <a:prstGeom prst="corner">
            <a:avLst/>
          </a:prstGeom>
          <a:solidFill>
            <a:srgbClr val="2CA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ссылка на другую страницу 32"/>
          <p:cNvSpPr/>
          <p:nvPr/>
        </p:nvSpPr>
        <p:spPr>
          <a:xfrm flipH="1" flipV="1">
            <a:off x="1473591" y="5266207"/>
            <a:ext cx="351696" cy="492370"/>
          </a:xfrm>
          <a:prstGeom prst="flowChartOffpageConnector">
            <a:avLst/>
          </a:prstGeom>
          <a:solidFill>
            <a:srgbClr val="2CAA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Фигура, имеющая форму буквы L 34"/>
          <p:cNvSpPr/>
          <p:nvPr/>
        </p:nvSpPr>
        <p:spPr>
          <a:xfrm rot="10800000">
            <a:off x="6534443" y="5212687"/>
            <a:ext cx="1645920" cy="629003"/>
          </a:xfrm>
          <a:prstGeom prst="corne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ссылка на другую страницу 35"/>
          <p:cNvSpPr/>
          <p:nvPr/>
        </p:nvSpPr>
        <p:spPr>
          <a:xfrm flipH="1" flipV="1">
            <a:off x="6534442" y="4966502"/>
            <a:ext cx="351696" cy="492370"/>
          </a:xfrm>
          <a:prstGeom prst="flowChartOffpageConnector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Фигура, имеющая форму буквы L 37"/>
          <p:cNvSpPr/>
          <p:nvPr/>
        </p:nvSpPr>
        <p:spPr>
          <a:xfrm rot="10800000">
            <a:off x="9938823" y="5320983"/>
            <a:ext cx="1645920" cy="629003"/>
          </a:xfrm>
          <a:prstGeom prst="corne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ссылка на другую страницу 38"/>
          <p:cNvSpPr/>
          <p:nvPr/>
        </p:nvSpPr>
        <p:spPr>
          <a:xfrm flipH="1" flipV="1">
            <a:off x="9938822" y="5074798"/>
            <a:ext cx="351696" cy="492370"/>
          </a:xfrm>
          <a:prstGeom prst="flowChartOffpageConnector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Фигура, имеющая форму буквы L 40"/>
          <p:cNvSpPr/>
          <p:nvPr/>
        </p:nvSpPr>
        <p:spPr>
          <a:xfrm rot="10800000">
            <a:off x="1205129" y="3595139"/>
            <a:ext cx="1645920" cy="629003"/>
          </a:xfrm>
          <a:prstGeom prst="corne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Блок-схема: ссылка на другую страницу 41"/>
          <p:cNvSpPr/>
          <p:nvPr/>
        </p:nvSpPr>
        <p:spPr>
          <a:xfrm flipH="1" flipV="1">
            <a:off x="1205128" y="3348954"/>
            <a:ext cx="351696" cy="492370"/>
          </a:xfrm>
          <a:prstGeom prst="flowChartOffpageConnector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Фигура, имеющая форму буквы L 43"/>
          <p:cNvSpPr/>
          <p:nvPr/>
        </p:nvSpPr>
        <p:spPr>
          <a:xfrm rot="10800000">
            <a:off x="4230859" y="3649915"/>
            <a:ext cx="1645920" cy="629003"/>
          </a:xfrm>
          <a:prstGeom prst="corne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Блок-схема: ссылка на другую страницу 44"/>
          <p:cNvSpPr/>
          <p:nvPr/>
        </p:nvSpPr>
        <p:spPr>
          <a:xfrm flipH="1" flipV="1">
            <a:off x="4230858" y="3403730"/>
            <a:ext cx="351696" cy="492370"/>
          </a:xfrm>
          <a:prstGeom prst="flowChartOffpageConnector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7" name="Фигура, имеющая форму буквы L 46"/>
          <p:cNvSpPr/>
          <p:nvPr/>
        </p:nvSpPr>
        <p:spPr>
          <a:xfrm rot="10800000">
            <a:off x="4055011" y="5444076"/>
            <a:ext cx="1645920" cy="629003"/>
          </a:xfrm>
          <a:prstGeom prst="corne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Блок-схема: ссылка на другую страницу 47"/>
          <p:cNvSpPr/>
          <p:nvPr/>
        </p:nvSpPr>
        <p:spPr>
          <a:xfrm flipH="1" flipV="1">
            <a:off x="4055010" y="5197891"/>
            <a:ext cx="351696" cy="492370"/>
          </a:xfrm>
          <a:prstGeom prst="flowChartOffpageConnector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ердце 50"/>
          <p:cNvSpPr/>
          <p:nvPr/>
        </p:nvSpPr>
        <p:spPr>
          <a:xfrm rot="16200000">
            <a:off x="5723569" y="2242376"/>
            <a:ext cx="545567" cy="717456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ердце 51"/>
          <p:cNvSpPr/>
          <p:nvPr/>
        </p:nvSpPr>
        <p:spPr>
          <a:xfrm rot="5400000">
            <a:off x="6365618" y="2242376"/>
            <a:ext cx="545567" cy="717456"/>
          </a:xfrm>
          <a:prstGeom prst="hear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ердце 56"/>
          <p:cNvSpPr/>
          <p:nvPr/>
        </p:nvSpPr>
        <p:spPr>
          <a:xfrm rot="16200000">
            <a:off x="7253568" y="1397229"/>
            <a:ext cx="545567" cy="717456"/>
          </a:xfrm>
          <a:prstGeom prst="hear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ердце 57"/>
          <p:cNvSpPr/>
          <p:nvPr/>
        </p:nvSpPr>
        <p:spPr>
          <a:xfrm rot="5400000">
            <a:off x="7895617" y="1397229"/>
            <a:ext cx="545567" cy="717456"/>
          </a:xfrm>
          <a:prstGeom prst="hear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Сердце 59"/>
          <p:cNvSpPr/>
          <p:nvPr/>
        </p:nvSpPr>
        <p:spPr>
          <a:xfrm rot="16200000">
            <a:off x="3391165" y="1528854"/>
            <a:ext cx="545567" cy="71745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ердце 60"/>
          <p:cNvSpPr/>
          <p:nvPr/>
        </p:nvSpPr>
        <p:spPr>
          <a:xfrm rot="5400000">
            <a:off x="4033214" y="1528854"/>
            <a:ext cx="545567" cy="717456"/>
          </a:xfrm>
          <a:prstGeom prst="hear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ердце 62"/>
          <p:cNvSpPr/>
          <p:nvPr/>
        </p:nvSpPr>
        <p:spPr>
          <a:xfrm rot="16200000">
            <a:off x="7853654" y="3491975"/>
            <a:ext cx="545567" cy="717456"/>
          </a:xfrm>
          <a:prstGeom prst="heart">
            <a:avLst/>
          </a:prstGeom>
          <a:solidFill>
            <a:srgbClr val="2CAA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Сердце 63"/>
          <p:cNvSpPr/>
          <p:nvPr/>
        </p:nvSpPr>
        <p:spPr>
          <a:xfrm rot="5400000">
            <a:off x="8495703" y="3491975"/>
            <a:ext cx="545567" cy="717456"/>
          </a:xfrm>
          <a:prstGeom prst="heart">
            <a:avLst/>
          </a:prstGeom>
          <a:solidFill>
            <a:srgbClr val="2CAA3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6" name="Сердце 65"/>
          <p:cNvSpPr/>
          <p:nvPr/>
        </p:nvSpPr>
        <p:spPr>
          <a:xfrm rot="16200000">
            <a:off x="10050374" y="2518116"/>
            <a:ext cx="545567" cy="717456"/>
          </a:xfrm>
          <a:prstGeom prst="hear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7" name="Сердце 66"/>
          <p:cNvSpPr/>
          <p:nvPr/>
        </p:nvSpPr>
        <p:spPr>
          <a:xfrm rot="5400000">
            <a:off x="10692423" y="2518116"/>
            <a:ext cx="545567" cy="717456"/>
          </a:xfrm>
          <a:prstGeom prst="hear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9" name="Сердце 68"/>
          <p:cNvSpPr/>
          <p:nvPr/>
        </p:nvSpPr>
        <p:spPr>
          <a:xfrm rot="16200000">
            <a:off x="9488222" y="1397230"/>
            <a:ext cx="545567" cy="717456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0" name="Сердце 69"/>
          <p:cNvSpPr/>
          <p:nvPr/>
        </p:nvSpPr>
        <p:spPr>
          <a:xfrm rot="5400000">
            <a:off x="10130271" y="1397230"/>
            <a:ext cx="545567" cy="717456"/>
          </a:xfrm>
          <a:prstGeom prst="hear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Фигура, имеющая форму буквы L 2"/>
          <p:cNvSpPr/>
          <p:nvPr/>
        </p:nvSpPr>
        <p:spPr>
          <a:xfrm rot="10800000">
            <a:off x="987079" y="1245072"/>
            <a:ext cx="1645920" cy="629003"/>
          </a:xfrm>
          <a:prstGeom prst="corne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ссылка на другую страницу 7"/>
          <p:cNvSpPr/>
          <p:nvPr/>
        </p:nvSpPr>
        <p:spPr>
          <a:xfrm flipH="1" flipV="1">
            <a:off x="987078" y="998887"/>
            <a:ext cx="351696" cy="492370"/>
          </a:xfrm>
          <a:prstGeom prst="flowChartOffpageConnector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2" name="Сердце 71"/>
          <p:cNvSpPr/>
          <p:nvPr/>
        </p:nvSpPr>
        <p:spPr>
          <a:xfrm rot="16200000">
            <a:off x="2114220" y="2445764"/>
            <a:ext cx="545567" cy="717456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3" name="Сердце 72"/>
          <p:cNvSpPr/>
          <p:nvPr/>
        </p:nvSpPr>
        <p:spPr>
          <a:xfrm rot="5400000">
            <a:off x="2756269" y="2445764"/>
            <a:ext cx="545567" cy="717456"/>
          </a:xfrm>
          <a:prstGeom prst="hear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05516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/>
            </a:gs>
            <a:gs pos="38000">
              <a:srgbClr val="92D050"/>
            </a:gs>
            <a:gs pos="74000">
              <a:srgbClr val="00B050"/>
            </a:gs>
            <a:gs pos="96000">
              <a:schemeClr val="accent2">
                <a:lumMod val="60000"/>
                <a:lumOff val="40000"/>
              </a:schemeClr>
            </a:gs>
            <a:gs pos="96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3"/>
          <p:cNvSpPr txBox="1">
            <a:spLocks/>
          </p:cNvSpPr>
          <p:nvPr/>
        </p:nvSpPr>
        <p:spPr>
          <a:xfrm>
            <a:off x="1069143" y="280926"/>
            <a:ext cx="10515600" cy="83062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Игра «Подбери по цвету»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Назови цвет.</a:t>
            </a:r>
            <a:endParaRPr lang="ru-RU" sz="3200" b="1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3341994" y="3649558"/>
            <a:ext cx="2154323" cy="1184487"/>
            <a:chOff x="696726" y="3039655"/>
            <a:chExt cx="2154323" cy="1184487"/>
          </a:xfrm>
        </p:grpSpPr>
        <p:sp>
          <p:nvSpPr>
            <p:cNvPr id="14" name="Фигура, имеющая форму буквы L 13"/>
            <p:cNvSpPr/>
            <p:nvPr/>
          </p:nvSpPr>
          <p:spPr>
            <a:xfrm rot="10800000">
              <a:off x="1205129" y="3595139"/>
              <a:ext cx="1645920" cy="629003"/>
            </a:xfrm>
            <a:prstGeom prst="corne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Блок-схема: ссылка на другую страницу 14"/>
            <p:cNvSpPr/>
            <p:nvPr/>
          </p:nvSpPr>
          <p:spPr>
            <a:xfrm flipH="1" flipV="1">
              <a:off x="1205128" y="3348954"/>
              <a:ext cx="351696" cy="492370"/>
            </a:xfrm>
            <a:prstGeom prst="flowChartOffpageConnector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Сердце 19"/>
            <p:cNvSpPr/>
            <p:nvPr/>
          </p:nvSpPr>
          <p:spPr>
            <a:xfrm rot="16200000">
              <a:off x="782670" y="2953711"/>
              <a:ext cx="545567" cy="717456"/>
            </a:xfrm>
            <a:prstGeom prst="hear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Сердце 20"/>
            <p:cNvSpPr/>
            <p:nvPr/>
          </p:nvSpPr>
          <p:spPr>
            <a:xfrm rot="5400000">
              <a:off x="1424718" y="2953711"/>
              <a:ext cx="545567" cy="717456"/>
            </a:xfrm>
            <a:prstGeom prst="hear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8962870" y="1687484"/>
            <a:ext cx="2184010" cy="1189367"/>
            <a:chOff x="5996353" y="4652323"/>
            <a:chExt cx="2184010" cy="1189367"/>
          </a:xfrm>
        </p:grpSpPr>
        <p:sp>
          <p:nvSpPr>
            <p:cNvPr id="10" name="Фигура, имеющая форму буквы L 9"/>
            <p:cNvSpPr/>
            <p:nvPr/>
          </p:nvSpPr>
          <p:spPr>
            <a:xfrm rot="10800000">
              <a:off x="6534443" y="5212687"/>
              <a:ext cx="1645920" cy="629003"/>
            </a:xfrm>
            <a:prstGeom prst="corner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Блок-схема: ссылка на другую страницу 10"/>
            <p:cNvSpPr/>
            <p:nvPr/>
          </p:nvSpPr>
          <p:spPr>
            <a:xfrm flipH="1" flipV="1">
              <a:off x="6534442" y="4966502"/>
              <a:ext cx="351696" cy="492370"/>
            </a:xfrm>
            <a:prstGeom prst="flowChartOffpageConnector">
              <a:avLst/>
            </a:prstGeom>
            <a:solidFill>
              <a:srgbClr val="0020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Сердце 21"/>
            <p:cNvSpPr/>
            <p:nvPr/>
          </p:nvSpPr>
          <p:spPr>
            <a:xfrm rot="16200000">
              <a:off x="6082297" y="4566379"/>
              <a:ext cx="545567" cy="717456"/>
            </a:xfrm>
            <a:prstGeom prst="hear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Сердце 22"/>
            <p:cNvSpPr/>
            <p:nvPr/>
          </p:nvSpPr>
          <p:spPr>
            <a:xfrm rot="5400000">
              <a:off x="6724346" y="4566379"/>
              <a:ext cx="545567" cy="717456"/>
            </a:xfrm>
            <a:prstGeom prst="hear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717003" y="4621184"/>
            <a:ext cx="2117185" cy="1177828"/>
            <a:chOff x="3583746" y="4895251"/>
            <a:chExt cx="2117185" cy="1177828"/>
          </a:xfrm>
        </p:grpSpPr>
        <p:sp>
          <p:nvSpPr>
            <p:cNvPr id="18" name="Фигура, имеющая форму буквы L 17"/>
            <p:cNvSpPr/>
            <p:nvPr/>
          </p:nvSpPr>
          <p:spPr>
            <a:xfrm rot="10800000">
              <a:off x="4055011" y="5444076"/>
              <a:ext cx="1645920" cy="629003"/>
            </a:xfrm>
            <a:prstGeom prst="corne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Блок-схема: ссылка на другую страницу 18"/>
            <p:cNvSpPr/>
            <p:nvPr/>
          </p:nvSpPr>
          <p:spPr>
            <a:xfrm flipH="1" flipV="1">
              <a:off x="4055010" y="5197891"/>
              <a:ext cx="351696" cy="492370"/>
            </a:xfrm>
            <a:prstGeom prst="flowChartOffpageConnector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Сердце 23"/>
            <p:cNvSpPr/>
            <p:nvPr/>
          </p:nvSpPr>
          <p:spPr>
            <a:xfrm rot="16200000">
              <a:off x="3669690" y="4809307"/>
              <a:ext cx="545567" cy="717456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" name="Сердце 24"/>
            <p:cNvSpPr/>
            <p:nvPr/>
          </p:nvSpPr>
          <p:spPr>
            <a:xfrm rot="5400000">
              <a:off x="4311739" y="4809307"/>
              <a:ext cx="545567" cy="717456"/>
            </a:xfrm>
            <a:prstGeom prst="hear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023216" y="4195126"/>
            <a:ext cx="2139466" cy="1216289"/>
            <a:chOff x="980046" y="4925106"/>
            <a:chExt cx="2139466" cy="1216289"/>
          </a:xfrm>
        </p:grpSpPr>
        <p:sp>
          <p:nvSpPr>
            <p:cNvPr id="8" name="Фигура, имеющая форму буквы L 7"/>
            <p:cNvSpPr/>
            <p:nvPr/>
          </p:nvSpPr>
          <p:spPr>
            <a:xfrm rot="10800000">
              <a:off x="1473592" y="5512392"/>
              <a:ext cx="1645920" cy="629003"/>
            </a:xfrm>
            <a:prstGeom prst="corner">
              <a:avLst/>
            </a:prstGeom>
            <a:solidFill>
              <a:srgbClr val="2CA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Блок-схема: ссылка на другую страницу 8"/>
            <p:cNvSpPr/>
            <p:nvPr/>
          </p:nvSpPr>
          <p:spPr>
            <a:xfrm flipH="1" flipV="1">
              <a:off x="1473591" y="5266207"/>
              <a:ext cx="351696" cy="492370"/>
            </a:xfrm>
            <a:prstGeom prst="flowChartOffpageConnector">
              <a:avLst/>
            </a:prstGeom>
            <a:solidFill>
              <a:srgbClr val="2CAA3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" name="Сердце 25"/>
            <p:cNvSpPr/>
            <p:nvPr/>
          </p:nvSpPr>
          <p:spPr>
            <a:xfrm rot="16200000">
              <a:off x="1065990" y="4839162"/>
              <a:ext cx="545567" cy="717456"/>
            </a:xfrm>
            <a:prstGeom prst="heart">
              <a:avLst/>
            </a:prstGeom>
            <a:solidFill>
              <a:srgbClr val="2C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Сердце 26"/>
            <p:cNvSpPr/>
            <p:nvPr/>
          </p:nvSpPr>
          <p:spPr>
            <a:xfrm rot="5400000">
              <a:off x="1708039" y="4839162"/>
              <a:ext cx="545567" cy="717456"/>
            </a:xfrm>
            <a:prstGeom prst="heart">
              <a:avLst/>
            </a:prstGeom>
            <a:solidFill>
              <a:srgbClr val="2CAA3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9" name="Группа 38"/>
          <p:cNvGrpSpPr/>
          <p:nvPr/>
        </p:nvGrpSpPr>
        <p:grpSpPr>
          <a:xfrm>
            <a:off x="9604918" y="3877240"/>
            <a:ext cx="2171916" cy="1147973"/>
            <a:chOff x="9412827" y="4802013"/>
            <a:chExt cx="2171916" cy="1147973"/>
          </a:xfrm>
        </p:grpSpPr>
        <p:sp>
          <p:nvSpPr>
            <p:cNvPr id="12" name="Фигура, имеющая форму буквы L 11"/>
            <p:cNvSpPr/>
            <p:nvPr/>
          </p:nvSpPr>
          <p:spPr>
            <a:xfrm rot="10800000">
              <a:off x="9938823" y="5320983"/>
              <a:ext cx="1645920" cy="629003"/>
            </a:xfrm>
            <a:prstGeom prst="corne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ссылка на другую страницу 12"/>
            <p:cNvSpPr/>
            <p:nvPr/>
          </p:nvSpPr>
          <p:spPr>
            <a:xfrm flipH="1" flipV="1">
              <a:off x="9938822" y="5074798"/>
              <a:ext cx="351696" cy="492370"/>
            </a:xfrm>
            <a:prstGeom prst="flowChartOffpageConnector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Сердце 27"/>
            <p:cNvSpPr/>
            <p:nvPr/>
          </p:nvSpPr>
          <p:spPr>
            <a:xfrm rot="16200000">
              <a:off x="9498771" y="4716069"/>
              <a:ext cx="545567" cy="717456"/>
            </a:xfrm>
            <a:prstGeom prst="hear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Сердце 28"/>
            <p:cNvSpPr/>
            <p:nvPr/>
          </p:nvSpPr>
          <p:spPr>
            <a:xfrm rot="5400000">
              <a:off x="10140820" y="4716069"/>
              <a:ext cx="545567" cy="717456"/>
            </a:xfrm>
            <a:prstGeom prst="heart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700931" y="2282168"/>
            <a:ext cx="2180497" cy="1199541"/>
            <a:chOff x="3696282" y="3079377"/>
            <a:chExt cx="2180497" cy="1199541"/>
          </a:xfrm>
        </p:grpSpPr>
        <p:sp>
          <p:nvSpPr>
            <p:cNvPr id="16" name="Фигура, имеющая форму буквы L 15"/>
            <p:cNvSpPr/>
            <p:nvPr/>
          </p:nvSpPr>
          <p:spPr>
            <a:xfrm rot="10800000">
              <a:off x="4230859" y="3649915"/>
              <a:ext cx="1645920" cy="629003"/>
            </a:xfrm>
            <a:prstGeom prst="corne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Блок-схема: ссылка на другую страницу 16"/>
            <p:cNvSpPr/>
            <p:nvPr/>
          </p:nvSpPr>
          <p:spPr>
            <a:xfrm flipH="1" flipV="1">
              <a:off x="4230858" y="3403730"/>
              <a:ext cx="351696" cy="492370"/>
            </a:xfrm>
            <a:prstGeom prst="flowChartOffpageConnector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Сердце 29"/>
            <p:cNvSpPr/>
            <p:nvPr/>
          </p:nvSpPr>
          <p:spPr>
            <a:xfrm rot="16200000">
              <a:off x="3782226" y="2993433"/>
              <a:ext cx="545567" cy="717456"/>
            </a:xfrm>
            <a:prstGeom prst="hear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Сердце 30"/>
            <p:cNvSpPr/>
            <p:nvPr/>
          </p:nvSpPr>
          <p:spPr>
            <a:xfrm rot="5400000">
              <a:off x="4424275" y="2993433"/>
              <a:ext cx="545567" cy="717456"/>
            </a:xfrm>
            <a:prstGeom prst="hear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266887" y="1248706"/>
            <a:ext cx="2145326" cy="1164136"/>
            <a:chOff x="487673" y="709939"/>
            <a:chExt cx="2145326" cy="1164136"/>
          </a:xfrm>
        </p:grpSpPr>
        <p:sp>
          <p:nvSpPr>
            <p:cNvPr id="32" name="Фигура, имеющая форму буквы L 31"/>
            <p:cNvSpPr/>
            <p:nvPr/>
          </p:nvSpPr>
          <p:spPr>
            <a:xfrm rot="10800000">
              <a:off x="987079" y="1245072"/>
              <a:ext cx="1645920" cy="629003"/>
            </a:xfrm>
            <a:prstGeom prst="corner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Блок-схема: ссылка на другую страницу 32"/>
            <p:cNvSpPr/>
            <p:nvPr/>
          </p:nvSpPr>
          <p:spPr>
            <a:xfrm flipH="1" flipV="1">
              <a:off x="987078" y="998887"/>
              <a:ext cx="351696" cy="492370"/>
            </a:xfrm>
            <a:prstGeom prst="flowChartOffpageConnector">
              <a:avLst/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4" name="Сердце 33"/>
            <p:cNvSpPr/>
            <p:nvPr/>
          </p:nvSpPr>
          <p:spPr>
            <a:xfrm rot="16200000">
              <a:off x="573617" y="640158"/>
              <a:ext cx="545567" cy="717456"/>
            </a:xfrm>
            <a:prstGeom prst="hear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ердце 34"/>
            <p:cNvSpPr/>
            <p:nvPr/>
          </p:nvSpPr>
          <p:spPr>
            <a:xfrm rot="5400000">
              <a:off x="1198461" y="623995"/>
              <a:ext cx="545567" cy="717456"/>
            </a:xfrm>
            <a:prstGeom prst="heart">
              <a:avLst/>
            </a:prstGeom>
            <a:solidFill>
              <a:schemeClr val="accent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5533466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/>
            </a:gs>
            <a:gs pos="38000">
              <a:srgbClr val="92D050"/>
            </a:gs>
            <a:gs pos="74000">
              <a:srgbClr val="00B050"/>
            </a:gs>
            <a:gs pos="96000">
              <a:schemeClr val="accent2">
                <a:lumMod val="60000"/>
                <a:lumOff val="40000"/>
              </a:schemeClr>
            </a:gs>
            <a:gs pos="96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/>
              <a:t>Правила поведения на природе.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010685" y="1296078"/>
            <a:ext cx="10887755" cy="532891"/>
          </a:xfrm>
        </p:spPr>
        <p:txBody>
          <a:bodyPr>
            <a:noAutofit/>
          </a:bodyPr>
          <a:lstStyle/>
          <a:p>
            <a:pPr algn="ctr"/>
            <a:r>
              <a:rPr lang="ru-RU" dirty="0"/>
              <a:t>Необходимо беречь воду.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799255" y="3391746"/>
            <a:ext cx="2596666" cy="2416876"/>
            <a:chOff x="5078902" y="3377678"/>
            <a:chExt cx="2596666" cy="2416876"/>
          </a:xfrm>
        </p:grpSpPr>
        <p:sp>
          <p:nvSpPr>
            <p:cNvPr id="10" name="Арка 9"/>
            <p:cNvSpPr/>
            <p:nvPr/>
          </p:nvSpPr>
          <p:spPr>
            <a:xfrm rot="11478006">
              <a:off x="5365482" y="4410728"/>
              <a:ext cx="2178163" cy="1093144"/>
            </a:xfrm>
            <a:prstGeom prst="blockArc">
              <a:avLst>
                <a:gd name="adj1" fmla="val 11559762"/>
                <a:gd name="adj2" fmla="val 304078"/>
                <a:gd name="adj3" fmla="val 28891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1" name="Арка 10"/>
            <p:cNvSpPr/>
            <p:nvPr/>
          </p:nvSpPr>
          <p:spPr>
            <a:xfrm rot="11478006">
              <a:off x="5285054" y="4410729"/>
              <a:ext cx="2178163" cy="1093144"/>
            </a:xfrm>
            <a:prstGeom prst="blockArc">
              <a:avLst>
                <a:gd name="adj1" fmla="val 11559762"/>
                <a:gd name="adj2" fmla="val 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2" name="Арка 11"/>
            <p:cNvSpPr/>
            <p:nvPr/>
          </p:nvSpPr>
          <p:spPr>
            <a:xfrm rot="11478006">
              <a:off x="5078902" y="4396610"/>
              <a:ext cx="2178163" cy="1093144"/>
            </a:xfrm>
            <a:prstGeom prst="blockArc">
              <a:avLst>
                <a:gd name="adj1" fmla="val 11559762"/>
                <a:gd name="adj2" fmla="val 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3" name="Арка 12"/>
            <p:cNvSpPr/>
            <p:nvPr/>
          </p:nvSpPr>
          <p:spPr>
            <a:xfrm rot="11478006">
              <a:off x="5231302" y="4549010"/>
              <a:ext cx="2178163" cy="1093144"/>
            </a:xfrm>
            <a:prstGeom prst="blockArc">
              <a:avLst>
                <a:gd name="adj1" fmla="val 11559762"/>
                <a:gd name="adj2" fmla="val 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4" name="Арка 13"/>
            <p:cNvSpPr/>
            <p:nvPr/>
          </p:nvSpPr>
          <p:spPr>
            <a:xfrm rot="11478006">
              <a:off x="5383702" y="4701410"/>
              <a:ext cx="2178163" cy="1093144"/>
            </a:xfrm>
            <a:prstGeom prst="blockArc">
              <a:avLst>
                <a:gd name="adj1" fmla="val 11559762"/>
                <a:gd name="adj2" fmla="val 0"/>
                <a:gd name="adj3" fmla="val 25000"/>
              </a:avLst>
            </a:prstGeom>
            <a:solidFill>
              <a:schemeClr val="accent2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5" name="Блок-схема: задержка 14"/>
            <p:cNvSpPr/>
            <p:nvPr/>
          </p:nvSpPr>
          <p:spPr>
            <a:xfrm rot="20269804">
              <a:off x="6832781" y="5023240"/>
              <a:ext cx="842787" cy="666646"/>
            </a:xfrm>
            <a:prstGeom prst="flowChartDelay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Капля 5"/>
            <p:cNvSpPr/>
            <p:nvPr/>
          </p:nvSpPr>
          <p:spPr>
            <a:xfrm rot="18990042">
              <a:off x="5902997" y="3377678"/>
              <a:ext cx="1408833" cy="1471848"/>
            </a:xfrm>
            <a:prstGeom prst="teardrop">
              <a:avLst>
                <a:gd name="adj" fmla="val 20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Капля 32"/>
            <p:cNvSpPr/>
            <p:nvPr/>
          </p:nvSpPr>
          <p:spPr>
            <a:xfrm rot="18635812">
              <a:off x="6838810" y="4145556"/>
              <a:ext cx="335550" cy="419474"/>
            </a:xfrm>
            <a:prstGeom prst="teardrop">
              <a:avLst>
                <a:gd name="adj" fmla="val 200000"/>
              </a:avLst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213173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/>
            </a:gs>
            <a:gs pos="38000">
              <a:srgbClr val="92D050"/>
            </a:gs>
            <a:gs pos="74000">
              <a:srgbClr val="00B050"/>
            </a:gs>
            <a:gs pos="96000">
              <a:schemeClr val="accent2">
                <a:lumMod val="60000"/>
                <a:lumOff val="40000"/>
              </a:schemeClr>
            </a:gs>
            <a:gs pos="96000">
              <a:schemeClr val="accent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/>
          <p:cNvGrpSpPr/>
          <p:nvPr/>
        </p:nvGrpSpPr>
        <p:grpSpPr>
          <a:xfrm>
            <a:off x="6091311" y="39463"/>
            <a:ext cx="6100689" cy="6818535"/>
            <a:chOff x="6091311" y="39465"/>
            <a:chExt cx="6100689" cy="6818535"/>
          </a:xfrm>
        </p:grpSpPr>
        <p:pic>
          <p:nvPicPr>
            <p:cNvPr id="8" name="Picture 2" descr="еще бер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1311" y="39465"/>
              <a:ext cx="6100689" cy="68185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0" name="Прямоугольник: скругленные углы 9"/>
            <p:cNvSpPr/>
            <p:nvPr/>
          </p:nvSpPr>
          <p:spPr>
            <a:xfrm rot="20513982">
              <a:off x="9622970" y="5128898"/>
              <a:ext cx="916567" cy="16339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: скругленные углы 10"/>
            <p:cNvSpPr/>
            <p:nvPr/>
          </p:nvSpPr>
          <p:spPr>
            <a:xfrm rot="18298767">
              <a:off x="9733291" y="5142670"/>
              <a:ext cx="1016072" cy="135846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: скругленные углы 11"/>
            <p:cNvSpPr/>
            <p:nvPr/>
          </p:nvSpPr>
          <p:spPr>
            <a:xfrm rot="16200000">
              <a:off x="10033344" y="5235519"/>
              <a:ext cx="703891" cy="101365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: скругленные углы 12"/>
            <p:cNvSpPr/>
            <p:nvPr/>
          </p:nvSpPr>
          <p:spPr>
            <a:xfrm rot="3537955">
              <a:off x="10090195" y="5209985"/>
              <a:ext cx="796530" cy="95850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рямоугольник: скругленные углы 13"/>
            <p:cNvSpPr/>
            <p:nvPr/>
          </p:nvSpPr>
          <p:spPr>
            <a:xfrm rot="1256696">
              <a:off x="10215890" y="5187311"/>
              <a:ext cx="916567" cy="163390"/>
            </a:xfrm>
            <a:prstGeom prst="roundRect">
              <a:avLst/>
            </a:prstGeom>
            <a:solidFill>
              <a:schemeClr val="accent2">
                <a:lumMod val="5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узырек для мыслей: облако 14"/>
            <p:cNvSpPr/>
            <p:nvPr/>
          </p:nvSpPr>
          <p:spPr>
            <a:xfrm>
              <a:off x="10385291" y="4055672"/>
              <a:ext cx="372841" cy="394096"/>
            </a:xfrm>
            <a:prstGeom prst="cloudCallout">
              <a:avLst>
                <a:gd name="adj1" fmla="val -45833"/>
                <a:gd name="adj2" fmla="val 11432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6" name="Picture 3" descr="грибы_белый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8509113" y="4350740"/>
              <a:ext cx="301057" cy="32407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pic>
          <p:nvPicPr>
            <p:cNvPr id="17" name="Picture 3" descr="грибы_белый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275414" y="4755389"/>
              <a:ext cx="365514" cy="27349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</p:grpSp>
      <p:grpSp>
        <p:nvGrpSpPr>
          <p:cNvPr id="24" name="Группа 23"/>
          <p:cNvGrpSpPr/>
          <p:nvPr/>
        </p:nvGrpSpPr>
        <p:grpSpPr>
          <a:xfrm>
            <a:off x="-10487" y="39464"/>
            <a:ext cx="5809957" cy="6818535"/>
            <a:chOff x="-10487" y="39464"/>
            <a:chExt cx="5809957" cy="6818535"/>
          </a:xfrm>
        </p:grpSpPr>
        <p:pic>
          <p:nvPicPr>
            <p:cNvPr id="7" name="Picture 2" descr="еще бер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487" y="39464"/>
              <a:ext cx="5809957" cy="681853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905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18" name="Двойная волна 17"/>
            <p:cNvSpPr/>
            <p:nvPr/>
          </p:nvSpPr>
          <p:spPr>
            <a:xfrm>
              <a:off x="1301370" y="5330443"/>
              <a:ext cx="527430" cy="357366"/>
            </a:xfrm>
            <a:prstGeom prst="doubleWave">
              <a:avLst/>
            </a:prstGeom>
            <a:solidFill>
              <a:schemeClr val="tx1">
                <a:lumMod val="85000"/>
                <a:lumOff val="1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Цилиндр 19"/>
            <p:cNvSpPr/>
            <p:nvPr/>
          </p:nvSpPr>
          <p:spPr>
            <a:xfrm rot="5400000">
              <a:off x="4675850" y="5036488"/>
              <a:ext cx="367876" cy="1156151"/>
            </a:xfrm>
            <a:prstGeom prst="can">
              <a:avLst/>
            </a:prstGeom>
            <a:solidFill>
              <a:schemeClr val="accent4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Цилиндр 21"/>
            <p:cNvSpPr/>
            <p:nvPr/>
          </p:nvSpPr>
          <p:spPr>
            <a:xfrm rot="5400000">
              <a:off x="5284446" y="5512137"/>
              <a:ext cx="268432" cy="223478"/>
            </a:xfrm>
            <a:prstGeom prst="can">
              <a:avLst/>
            </a:prstGeom>
            <a:solidFill>
              <a:schemeClr val="tx2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Облако 22"/>
            <p:cNvSpPr/>
            <p:nvPr/>
          </p:nvSpPr>
          <p:spPr>
            <a:xfrm flipV="1">
              <a:off x="2457814" y="6133240"/>
              <a:ext cx="436677" cy="224017"/>
            </a:xfrm>
            <a:prstGeom prst="cloud">
              <a:avLst/>
            </a:prstGeom>
            <a:solidFill>
              <a:schemeClr val="bg1">
                <a:lumMod val="9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3418449" y="276051"/>
            <a:ext cx="679851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Игра «Что такое хорошо, что такое плохо?»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108953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еще бер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495" y="-47040"/>
            <a:ext cx="12192000" cy="6818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63371" y="1744393"/>
            <a:ext cx="793417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Земля – это жизнь!</a:t>
            </a:r>
          </a:p>
          <a:p>
            <a:pPr algn="ctr"/>
            <a:r>
              <a:rPr lang="ru-RU" sz="60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Берегите Землю!</a:t>
            </a:r>
          </a:p>
        </p:txBody>
      </p:sp>
    </p:spTree>
    <p:extLst>
      <p:ext uri="{BB962C8B-B14F-4D97-AF65-F5344CB8AC3E}">
        <p14:creationId xmlns:p14="http://schemas.microsoft.com/office/powerpoint/2010/main" val="27017228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904</TotalTime>
  <Words>99</Words>
  <Application>Microsoft Office PowerPoint</Application>
  <PresentationFormat>Широкоэкранный</PresentationFormat>
  <Paragraphs>25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Тема Office</vt:lpstr>
      <vt:lpstr>Наш дом – Земля!</vt:lpstr>
      <vt:lpstr>Игра «Классификация» .</vt:lpstr>
      <vt:lpstr>Презентация PowerPoint</vt:lpstr>
      <vt:lpstr>Правила поведения на природе.</vt:lpstr>
      <vt:lpstr>Игра «Подбери по цвету»</vt:lpstr>
      <vt:lpstr>Презентация PowerPoint</vt:lpstr>
      <vt:lpstr>Правила поведения на природе.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МДОУ292</dc:creator>
  <cp:lastModifiedBy>dns</cp:lastModifiedBy>
  <cp:revision>71</cp:revision>
  <dcterms:created xsi:type="dcterms:W3CDTF">2016-12-13T08:25:51Z</dcterms:created>
  <dcterms:modified xsi:type="dcterms:W3CDTF">2017-03-29T19:35:06Z</dcterms:modified>
</cp:coreProperties>
</file>